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61" r:id="rId2"/>
    <p:sldId id="257" r:id="rId3"/>
    <p:sldId id="262" r:id="rId4"/>
    <p:sldId id="263" r:id="rId5"/>
    <p:sldId id="264" r:id="rId6"/>
    <p:sldId id="265" r:id="rId7"/>
    <p:sldId id="266" r:id="rId8"/>
    <p:sldId id="267" r:id="rId9"/>
    <p:sldId id="268" r:id="rId10"/>
    <p:sldId id="269" r:id="rId11"/>
    <p:sldId id="270" r:id="rId12"/>
    <p:sldId id="271" r:id="rId13"/>
    <p:sldId id="272" r:id="rId14"/>
    <p:sldId id="273" r:id="rId15"/>
    <p:sldId id="274" r:id="rId16"/>
    <p:sldId id="275" r:id="rId17"/>
    <p:sldId id="276" r:id="rId18"/>
    <p:sldId id="277" r:id="rId19"/>
    <p:sldId id="278" r:id="rId20"/>
    <p:sldId id="279" r:id="rId21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165" autoAdjust="0"/>
    <p:restoredTop sz="94660"/>
  </p:normalViewPr>
  <p:slideViewPr>
    <p:cSldViewPr snapToGrid="0" snapToObjects="1">
      <p:cViewPr varScale="1">
        <p:scale>
          <a:sx n="110" d="100"/>
          <a:sy n="110" d="100"/>
        </p:scale>
        <p:origin x="288" y="1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F601BA-9F4C-41D6-8AE7-97179472D672}" type="datetimeFigureOut">
              <a:rPr lang="en-GB" smtClean="0"/>
              <a:t>01/02/2025</a:t>
            </a:fld>
            <a:endParaRPr lang="en-GB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D87794-F681-4437-95CC-40E2CB3B87C1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35924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it-IT" dirty="0" err="1"/>
              <a:t>Networked</a:t>
            </a:r>
            <a:r>
              <a:rPr lang="it-IT" dirty="0"/>
              <a:t> Control: Project 22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424247" y="6363505"/>
            <a:ext cx="3315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 err="1">
                <a:solidFill>
                  <a:srgbClr val="FFFFFF"/>
                </a:solidFill>
                <a:latin typeface="Arial"/>
                <a:cs typeface="Arial"/>
              </a:rPr>
              <a:t>A.Locatelli</a:t>
            </a:r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, </a:t>
            </a:r>
            <a:r>
              <a:rPr lang="it-IT" sz="1200" b="1" dirty="0" err="1">
                <a:solidFill>
                  <a:srgbClr val="FFFFFF"/>
                </a:solidFill>
                <a:latin typeface="Arial"/>
                <a:cs typeface="Arial"/>
              </a:rPr>
              <a:t>E.Airoldi</a:t>
            </a:r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, </a:t>
            </a:r>
            <a:r>
              <a:rPr lang="it-IT" sz="1200" b="1" dirty="0" err="1">
                <a:solidFill>
                  <a:srgbClr val="FFFFFF"/>
                </a:solidFill>
                <a:latin typeface="Arial"/>
                <a:cs typeface="Arial"/>
              </a:rPr>
              <a:t>M.Pederzoli</a:t>
            </a:r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, </a:t>
            </a:r>
            <a:r>
              <a:rPr lang="it-IT" sz="1200" b="1" dirty="0" err="1">
                <a:solidFill>
                  <a:srgbClr val="FFFFFF"/>
                </a:solidFill>
                <a:latin typeface="Arial"/>
                <a:cs typeface="Arial"/>
              </a:rPr>
              <a:t>C.Leidi</a:t>
            </a:r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hf sldNum="0" hdr="0" ftr="0" dt="0"/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10" name="Gruppo 9"/>
          <p:cNvGrpSpPr/>
          <p:nvPr/>
        </p:nvGrpSpPr>
        <p:grpSpPr>
          <a:xfrm>
            <a:off x="10050" y="3887273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it-IT" b="0" dirty="0" err="1">
                <a:latin typeface="Georgia" panose="02040502050405020303" pitchFamily="18" charset="0"/>
              </a:rPr>
              <a:t>Networked</a:t>
            </a:r>
            <a:r>
              <a:rPr lang="it-IT" b="0" dirty="0">
                <a:latin typeface="Georgia" panose="02040502050405020303" pitchFamily="18" charset="0"/>
              </a:rPr>
              <a:t> Control: Project 22</a:t>
            </a:r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641534" y="4958060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2000" dirty="0">
                <a:solidFill>
                  <a:schemeClr val="bg1"/>
                </a:solidFill>
                <a:latin typeface="Georgia" panose="02040502050405020303" pitchFamily="18" charset="0"/>
              </a:rPr>
              <a:t>Control of an array of masses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FB543790-BF18-EABE-8204-E9AF5CC2A69B}"/>
              </a:ext>
            </a:extLst>
          </p:cNvPr>
          <p:cNvSpPr txBox="1"/>
          <p:nvPr/>
        </p:nvSpPr>
        <p:spPr>
          <a:xfrm>
            <a:off x="7264188" y="5180697"/>
            <a:ext cx="229949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500" i="1" dirty="0" err="1">
                <a:solidFill>
                  <a:schemeClr val="bg2"/>
                </a:solidFill>
              </a:rPr>
              <a:t>February</a:t>
            </a:r>
            <a:r>
              <a:rPr lang="it-IT" sz="1500" i="1" dirty="0">
                <a:solidFill>
                  <a:schemeClr val="bg2"/>
                </a:solidFill>
              </a:rPr>
              <a:t> 2025, Milan</a:t>
            </a:r>
            <a:endParaRPr lang="en-GB" sz="1500" i="1" dirty="0">
              <a:solidFill>
                <a:schemeClr val="bg2"/>
              </a:solidFill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67D79C5-21CD-F098-FE10-F6B388F686B8}"/>
              </a:ext>
            </a:extLst>
          </p:cNvPr>
          <p:cNvSpPr txBox="1"/>
          <p:nvPr/>
        </p:nvSpPr>
        <p:spPr>
          <a:xfrm>
            <a:off x="6388891" y="5624810"/>
            <a:ext cx="288563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solidFill>
                  <a:schemeClr val="bg2"/>
                </a:solidFill>
              </a:rPr>
              <a:t>Alfio Locatelli           10645427</a:t>
            </a:r>
          </a:p>
          <a:p>
            <a:r>
              <a:rPr lang="it-IT" sz="1600" dirty="0">
                <a:solidFill>
                  <a:schemeClr val="bg2"/>
                </a:solidFill>
              </a:rPr>
              <a:t>Edoardo Airoldi       10697801</a:t>
            </a:r>
          </a:p>
          <a:p>
            <a:r>
              <a:rPr lang="it-IT" sz="1600" dirty="0">
                <a:solidFill>
                  <a:schemeClr val="bg2"/>
                </a:solidFill>
              </a:rPr>
              <a:t>Michele Pederzoli   10632981</a:t>
            </a:r>
          </a:p>
          <a:p>
            <a:r>
              <a:rPr lang="it-IT" sz="1600" dirty="0">
                <a:solidFill>
                  <a:schemeClr val="bg2"/>
                </a:solidFill>
              </a:rPr>
              <a:t>Carlo Leidi                10000000</a:t>
            </a:r>
          </a:p>
          <a:p>
            <a:endParaRPr lang="it-IT" sz="1600" dirty="0">
              <a:solidFill>
                <a:schemeClr val="bg2"/>
              </a:solidFill>
            </a:endParaRPr>
          </a:p>
          <a:p>
            <a:endParaRPr lang="en-GB" sz="16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DD1043-1B72-743C-A75F-8F15535CA3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0D119FA-89B9-3B02-D055-234472309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5E47AC9-14E2-5583-0CD6-196DD96FCA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F86AAAF-2F73-8728-5AA7-36D1D3BA383C}"/>
              </a:ext>
            </a:extLst>
          </p:cNvPr>
          <p:cNvSpPr txBox="1"/>
          <p:nvPr/>
        </p:nvSpPr>
        <p:spPr>
          <a:xfrm>
            <a:off x="288521" y="599768"/>
            <a:ext cx="5532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bg2"/>
                </a:solidFill>
              </a:rPr>
              <a:t>Continuous</a:t>
            </a:r>
            <a:r>
              <a:rPr lang="it-IT" dirty="0">
                <a:solidFill>
                  <a:schemeClr val="bg2"/>
                </a:solidFill>
              </a:rPr>
              <a:t> time – System model with </a:t>
            </a:r>
            <a:r>
              <a:rPr lang="it-IT" dirty="0" err="1">
                <a:solidFill>
                  <a:schemeClr val="bg2"/>
                </a:solidFill>
              </a:rPr>
              <a:t>noise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54385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A84486-8A86-06B2-B6E6-2713727862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F01C9EE-4AC1-5262-7B93-29B86F104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AB01521-C963-3992-2170-7926666F32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4BE81E9A-9340-BED8-A05A-07A4CBA5D948}"/>
              </a:ext>
            </a:extLst>
          </p:cNvPr>
          <p:cNvSpPr txBox="1"/>
          <p:nvPr/>
        </p:nvSpPr>
        <p:spPr>
          <a:xfrm>
            <a:off x="288521" y="599768"/>
            <a:ext cx="41851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bg2"/>
                </a:solidFill>
              </a:rPr>
              <a:t>Continuous</a:t>
            </a:r>
            <a:r>
              <a:rPr lang="it-IT" dirty="0">
                <a:solidFill>
                  <a:schemeClr val="bg2"/>
                </a:solidFill>
              </a:rPr>
              <a:t> time with </a:t>
            </a:r>
            <a:r>
              <a:rPr lang="it-IT" dirty="0" err="1">
                <a:solidFill>
                  <a:schemeClr val="bg2"/>
                </a:solidFill>
              </a:rPr>
              <a:t>noise</a:t>
            </a:r>
            <a:r>
              <a:rPr lang="it-IT" dirty="0">
                <a:solidFill>
                  <a:schemeClr val="bg2"/>
                </a:solidFill>
              </a:rPr>
              <a:t> – H2 control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47045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20CD74-3C54-9FD2-CEF0-61DE313B99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3B99998-086C-DB8C-FC58-1FE3EF48E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2C7694B-4C9B-DA62-0811-100D39968F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F778BDB8-8C2A-578E-E73F-1FD75523DB5B}"/>
              </a:ext>
            </a:extLst>
          </p:cNvPr>
          <p:cNvSpPr txBox="1"/>
          <p:nvPr/>
        </p:nvSpPr>
        <p:spPr>
          <a:xfrm>
            <a:off x="288521" y="599768"/>
            <a:ext cx="48734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bg2"/>
                </a:solidFill>
              </a:rPr>
              <a:t>Continuous</a:t>
            </a:r>
            <a:r>
              <a:rPr lang="it-IT" dirty="0">
                <a:solidFill>
                  <a:schemeClr val="bg2"/>
                </a:solidFill>
              </a:rPr>
              <a:t> time with </a:t>
            </a:r>
            <a:r>
              <a:rPr lang="it-IT" dirty="0" err="1">
                <a:solidFill>
                  <a:schemeClr val="bg2"/>
                </a:solidFill>
              </a:rPr>
              <a:t>noise</a:t>
            </a:r>
            <a:r>
              <a:rPr lang="it-IT" dirty="0">
                <a:solidFill>
                  <a:schemeClr val="bg2"/>
                </a:solidFill>
              </a:rPr>
              <a:t> - </a:t>
            </a:r>
            <a:r>
              <a:rPr lang="it-IT" dirty="0" err="1">
                <a:solidFill>
                  <a:schemeClr val="bg2"/>
                </a:solidFill>
              </a:rPr>
              <a:t>Hinf</a:t>
            </a:r>
            <a:r>
              <a:rPr lang="it-IT" dirty="0">
                <a:solidFill>
                  <a:schemeClr val="bg2"/>
                </a:solidFill>
              </a:rPr>
              <a:t> control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24354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5B6437-D209-CA2C-3628-C02F368F00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2D7EC47-3B33-E6D3-B297-015EB3EB3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602B7BE-7F8F-2345-E5CB-1599CD02E4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3D403337-3C6D-C13F-5BEE-162266E611DB}"/>
              </a:ext>
            </a:extLst>
          </p:cNvPr>
          <p:cNvSpPr txBox="1"/>
          <p:nvPr/>
        </p:nvSpPr>
        <p:spPr>
          <a:xfrm>
            <a:off x="288521" y="599768"/>
            <a:ext cx="2079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2"/>
                </a:solidFill>
              </a:rPr>
              <a:t>Discrete time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57012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E81095-2DA4-2D72-8A35-4BF284DD5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FC689D3-E8B6-201B-8114-010CCFC84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84D0A24-9894-75FA-D976-B426BD9D24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745A9E62-B8FE-F4CD-A17D-CFB0D42F7F03}"/>
              </a:ext>
            </a:extLst>
          </p:cNvPr>
          <p:cNvSpPr txBox="1"/>
          <p:nvPr/>
        </p:nvSpPr>
        <p:spPr>
          <a:xfrm>
            <a:off x="288521" y="599768"/>
            <a:ext cx="52863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2"/>
                </a:solidFill>
              </a:rPr>
              <a:t>Discrete time – </a:t>
            </a:r>
            <a:r>
              <a:rPr lang="it-IT" dirty="0" err="1">
                <a:solidFill>
                  <a:schemeClr val="bg2"/>
                </a:solidFill>
              </a:rPr>
              <a:t>Spectral</a:t>
            </a:r>
            <a:r>
              <a:rPr lang="it-IT" dirty="0">
                <a:solidFill>
                  <a:schemeClr val="bg2"/>
                </a:solidFill>
              </a:rPr>
              <a:t> </a:t>
            </a:r>
            <a:r>
              <a:rPr lang="it-IT" dirty="0" err="1">
                <a:solidFill>
                  <a:schemeClr val="bg2"/>
                </a:solidFill>
              </a:rPr>
              <a:t>abscissa</a:t>
            </a:r>
            <a:r>
              <a:rPr lang="it-IT" dirty="0">
                <a:solidFill>
                  <a:schemeClr val="bg2"/>
                </a:solidFill>
              </a:rPr>
              <a:t> </a:t>
            </a:r>
            <a:r>
              <a:rPr lang="it-IT" dirty="0" err="1">
                <a:solidFill>
                  <a:schemeClr val="bg2"/>
                </a:solidFill>
              </a:rPr>
              <a:t>limitation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71787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2A10BA-02C5-5455-C6B9-9B39275336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07EC220-684C-C9A2-4C11-FE8A6A2A13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1C8DA43-E72D-93D8-A766-7BF5AB335E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592B5596-73BF-350F-9489-DF4EE6BB4FAF}"/>
              </a:ext>
            </a:extLst>
          </p:cNvPr>
          <p:cNvSpPr txBox="1"/>
          <p:nvPr/>
        </p:nvSpPr>
        <p:spPr>
          <a:xfrm>
            <a:off x="288521" y="599768"/>
            <a:ext cx="48144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2"/>
                </a:solidFill>
              </a:rPr>
              <a:t>Discrete time – </a:t>
            </a:r>
            <a:r>
              <a:rPr lang="it-IT" dirty="0" err="1">
                <a:solidFill>
                  <a:schemeClr val="bg2"/>
                </a:solidFill>
              </a:rPr>
              <a:t>Circle</a:t>
            </a:r>
            <a:r>
              <a:rPr lang="it-IT" dirty="0">
                <a:solidFill>
                  <a:schemeClr val="bg2"/>
                </a:solidFill>
              </a:rPr>
              <a:t> </a:t>
            </a:r>
            <a:r>
              <a:rPr lang="it-IT" dirty="0" err="1">
                <a:solidFill>
                  <a:schemeClr val="bg2"/>
                </a:solidFill>
              </a:rPr>
              <a:t>region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40651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6F8DF8-B280-D35D-EF4B-4A64FAB559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0001EF9-29DC-DCD0-9B22-6C5FD6573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BB0461E-85DF-C1C0-AFE1-73EEB783B4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816207DA-C8AA-589F-4A27-AAF05FB3DB7C}"/>
              </a:ext>
            </a:extLst>
          </p:cNvPr>
          <p:cNvSpPr txBox="1"/>
          <p:nvPr/>
        </p:nvSpPr>
        <p:spPr>
          <a:xfrm>
            <a:off x="288521" y="599768"/>
            <a:ext cx="52863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2"/>
                </a:solidFill>
              </a:rPr>
              <a:t>Discrete time – Control </a:t>
            </a:r>
            <a:r>
              <a:rPr lang="it-IT" dirty="0" err="1">
                <a:solidFill>
                  <a:schemeClr val="bg2"/>
                </a:solidFill>
              </a:rPr>
              <a:t>effort</a:t>
            </a:r>
            <a:r>
              <a:rPr lang="it-IT" dirty="0">
                <a:solidFill>
                  <a:schemeClr val="bg2"/>
                </a:solidFill>
              </a:rPr>
              <a:t> </a:t>
            </a:r>
            <a:r>
              <a:rPr lang="it-IT" dirty="0" err="1">
                <a:solidFill>
                  <a:schemeClr val="bg2"/>
                </a:solidFill>
              </a:rPr>
              <a:t>limitation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21664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33D719-8D12-B90C-8BF3-910F6FB5A0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0DA163A-8E40-0F3F-D1D7-2B6BE16C0B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473B7CE-B00A-3DBB-7104-353A6DD7F4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0A66B8B7-1A27-6BE6-BC1E-D3AB9440C041}"/>
              </a:ext>
            </a:extLst>
          </p:cNvPr>
          <p:cNvSpPr txBox="1"/>
          <p:nvPr/>
        </p:nvSpPr>
        <p:spPr>
          <a:xfrm>
            <a:off x="288521" y="599768"/>
            <a:ext cx="493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2"/>
                </a:solidFill>
              </a:rPr>
              <a:t>Discrete time – Best mix of </a:t>
            </a:r>
            <a:r>
              <a:rPr lang="it-IT" dirty="0" err="1">
                <a:solidFill>
                  <a:schemeClr val="bg2"/>
                </a:solidFill>
              </a:rPr>
              <a:t>contraints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03451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6D1E35-B80D-B3E8-D31B-7311966839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B0F778C-0E44-8F0B-7076-55229F90B5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3C287C4-17C6-43DD-E371-22E0F97754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DCF56BB7-5CD5-50DA-CFDB-1ED7527EC06D}"/>
              </a:ext>
            </a:extLst>
          </p:cNvPr>
          <p:cNvSpPr txBox="1"/>
          <p:nvPr/>
        </p:nvSpPr>
        <p:spPr>
          <a:xfrm>
            <a:off x="288521" y="599768"/>
            <a:ext cx="52568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2"/>
                </a:solidFill>
              </a:rPr>
              <a:t>Discrete time – System model with </a:t>
            </a:r>
            <a:r>
              <a:rPr lang="it-IT" dirty="0" err="1">
                <a:solidFill>
                  <a:schemeClr val="bg2"/>
                </a:solidFill>
              </a:rPr>
              <a:t>noise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17593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C931F9-061C-694B-6694-40A7D9543E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651A93B-3215-37F9-7D1A-60F78A8FF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63BC288-2E70-7826-C144-2B7A511855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38CC1FBB-C4E7-E9E1-5E8C-0DFC9E8C211A}"/>
              </a:ext>
            </a:extLst>
          </p:cNvPr>
          <p:cNvSpPr txBox="1"/>
          <p:nvPr/>
        </p:nvSpPr>
        <p:spPr>
          <a:xfrm>
            <a:off x="288521" y="599768"/>
            <a:ext cx="4283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2"/>
                </a:solidFill>
              </a:rPr>
              <a:t>Discrete time with </a:t>
            </a:r>
            <a:r>
              <a:rPr lang="it-IT" dirty="0" err="1">
                <a:solidFill>
                  <a:schemeClr val="bg2"/>
                </a:solidFill>
              </a:rPr>
              <a:t>noise</a:t>
            </a:r>
            <a:r>
              <a:rPr lang="it-IT" dirty="0">
                <a:solidFill>
                  <a:schemeClr val="bg2"/>
                </a:solidFill>
              </a:rPr>
              <a:t> – H2 control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36101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460602"/>
          </a:xfrm>
        </p:spPr>
        <p:txBody>
          <a:bodyPr/>
          <a:lstStyle/>
          <a:p>
            <a:r>
              <a:rPr lang="it-IT" dirty="0"/>
              <a:t>Network Control: Project 22</a:t>
            </a:r>
            <a:endParaRPr lang="it-IT" sz="1800" b="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21611" y="1429702"/>
                <a:ext cx="8914861" cy="4525963"/>
              </a:xfrm>
            </p:spPr>
            <p:txBody>
              <a:bodyPr/>
              <a:lstStyle/>
              <a:p>
                <a:endParaRPr lang="it-IT" i="1" dirty="0">
                  <a:solidFill>
                    <a:srgbClr val="836967"/>
                  </a:solidFill>
                  <a:latin typeface="Cambria Math" panose="02040503050406030204" pitchFamily="18" charset="0"/>
                </a:endParaRPr>
              </a:p>
              <a:p>
                <a:endParaRPr lang="it-IT" i="1" dirty="0">
                  <a:solidFill>
                    <a:srgbClr val="836967"/>
                  </a:solidFill>
                  <a:latin typeface="Cambria Math" panose="02040503050406030204" pitchFamily="18" charset="0"/>
                </a:endParaRP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"/>
                          <m:ctrlPr>
                            <a:rPr lang="it-IT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it-IT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acc>
                                  <m:accPr>
                                    <m:chr m:val="̇"/>
                                    <m:ctrlPr>
                                      <a:rPr lang="it-IT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sSub>
                                      <m:sSubPr>
                                        <m:ctrlPr>
                                          <a:rPr lang="it-IT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it-IT" i="1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it-IT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acc>
                                <m:r>
                                  <a:rPr lang="it-IT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it-IT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  <m:sSub>
                                  <m:sSubPr>
                                    <m:ctrlP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it-IT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it-IT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  <m:sSub>
                                  <m:sSubPr>
                                    <m:ctrlP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𝑢</m:t>
                                    </m:r>
                                  </m:e>
                                  <m:sub>
                                    <m:r>
                                      <a:rPr lang="it-IT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it-IT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it-IT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it-IT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it-IT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𝐶</m:t>
                                </m:r>
                                <m:sSub>
                                  <m:sSubPr>
                                    <m:ctrlPr>
                                      <a:rPr lang="it-IT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it-IT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it-IT" dirty="0">
                  <a:latin typeface="Georgia" panose="02040502050405020303" pitchFamily="18" charset="0"/>
                </a:endParaRPr>
              </a:p>
              <a:p>
                <a:endParaRPr lang="it-IT" dirty="0"/>
              </a:p>
              <a:p>
                <a:r>
                  <a:rPr lang="it-IT" sz="1700" dirty="0">
                    <a:latin typeface="Georgia" panose="02040502050405020303" pitchFamily="18" charset="0"/>
                  </a:rPr>
                  <a:t>With </a:t>
                </a:r>
                <a14:m>
                  <m:oMath xmlns:m="http://schemas.openxmlformats.org/officeDocument/2006/math">
                    <m:r>
                      <a:rPr lang="it-IT" sz="170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it-IT" sz="170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it-IT" sz="17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["/>
                            <m:endChr m:val="]"/>
                            <m:ctrlPr>
                              <a:rPr lang="it-IT" sz="17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it-IT" sz="170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it-IT" sz="170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it-IT" sz="170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  <m:sup>
                                <m:r>
                                  <a:rPr lang="it-IT" sz="170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sup>
                            </m:sSubSup>
                            <m:r>
                              <a:rPr lang="it-IT" sz="17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…</m:t>
                            </m:r>
                            <m:sSubSup>
                              <m:sSubSupPr>
                                <m:ctrlPr>
                                  <a:rPr lang="it-IT" sz="170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it-IT" sz="170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it-IT" sz="170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9</m:t>
                                </m:r>
                              </m:sub>
                              <m:sup>
                                <m:r>
                                  <a:rPr lang="it-IT" sz="170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sup>
                            </m:sSubSup>
                          </m:e>
                        </m:d>
                      </m:e>
                      <m:sup>
                        <m:r>
                          <a:rPr lang="it-IT" sz="17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r>
                  <a:rPr lang="it-IT" sz="1700" dirty="0">
                    <a:latin typeface="Georgia" panose="02040502050405020303" pitchFamily="18" charset="0"/>
                  </a:rPr>
                  <a:t> and </a:t>
                </a:r>
                <a14:m>
                  <m:oMath xmlns:m="http://schemas.openxmlformats.org/officeDocument/2006/math">
                    <m:r>
                      <a:rPr lang="it-IT" sz="1700" i="1" smtClean="0">
                        <a:latin typeface="Cambria Math" panose="02040503050406030204" pitchFamily="18" charset="0"/>
                      </a:rPr>
                      <m:t>𝑢</m:t>
                    </m:r>
                    <m:r>
                      <a:rPr lang="it-IT" sz="1700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it-IT" sz="17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["/>
                            <m:endChr m:val="]"/>
                            <m:ctrlPr>
                              <a:rPr lang="it-IT" sz="17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it-IT" sz="1700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it-IT" sz="1700" b="0" i="1" smtClean="0">
                                    <a:latin typeface="Cambria Math" panose="02040503050406030204" pitchFamily="18" charset="0"/>
                                  </a:rPr>
                                  <m:t>𝑢</m:t>
                                </m:r>
                              </m:e>
                              <m:sub>
                                <m:r>
                                  <a:rPr lang="it-IT" sz="1700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  <m:sup>
                                <m:r>
                                  <a:rPr lang="it-IT" sz="1700" i="1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sup>
                            </m:sSubSup>
                            <m:r>
                              <a:rPr lang="it-IT" sz="1700" i="1">
                                <a:latin typeface="Cambria Math" panose="02040503050406030204" pitchFamily="18" charset="0"/>
                              </a:rPr>
                              <m:t>…</m:t>
                            </m:r>
                            <m:sSubSup>
                              <m:sSubSupPr>
                                <m:ctrlPr>
                                  <a:rPr lang="it-IT" sz="1700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it-IT" sz="1700" b="0" i="1" smtClean="0">
                                    <a:latin typeface="Cambria Math" panose="02040503050406030204" pitchFamily="18" charset="0"/>
                                  </a:rPr>
                                  <m:t>𝑢</m:t>
                                </m:r>
                              </m:e>
                              <m:sub>
                                <m:r>
                                  <a:rPr lang="it-IT" sz="1700" i="1">
                                    <a:latin typeface="Cambria Math" panose="02040503050406030204" pitchFamily="18" charset="0"/>
                                  </a:rPr>
                                  <m:t>9</m:t>
                                </m:r>
                              </m:sub>
                              <m:sup>
                                <m:r>
                                  <a:rPr lang="it-IT" sz="1700" i="1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sup>
                            </m:sSubSup>
                          </m:e>
                        </m:d>
                      </m:e>
                      <m:sup>
                        <m:r>
                          <a:rPr lang="it-IT" sz="1700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r>
                  <a:rPr lang="it-IT" sz="1700" dirty="0">
                    <a:latin typeface="Georgia" panose="02040502050405020303" pitchFamily="18" charset="0"/>
                  </a:rPr>
                  <a:t> being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1700" i="1" dirty="0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700" b="0" i="1" dirty="0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sz="1700" i="1" dirty="0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it-IT" sz="170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it-IT" sz="17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  <m:r>
                      <a:rPr lang="it-IT" sz="1700" i="1" dirty="0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it-IT" sz="17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["/>
                            <m:endChr m:val="]"/>
                            <m:ctrlPr>
                              <a:rPr lang="it-IT" sz="170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it-IT" sz="170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it-IT" sz="17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it-IT" sz="170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it-IT" sz="17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sup>
                            </m:sSubSup>
                            <m:r>
                              <a:rPr lang="it-IT" sz="170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Sup>
                              <m:sSubSupPr>
                                <m:ctrlPr>
                                  <a:rPr lang="it-IT" sz="170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it-IT" sz="170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𝑣</m:t>
                                </m:r>
                              </m:e>
                              <m:sub>
                                <m:r>
                                  <a:rPr lang="it-IT" sz="170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it-IT" sz="17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sup>
                            </m:sSubSup>
                            <m:r>
                              <a:rPr lang="it-IT" sz="170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Sup>
                              <m:sSubSupPr>
                                <m:ctrlPr>
                                  <a:rPr lang="it-IT" sz="170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it-IT" sz="17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it-IT" sz="170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it-IT" sz="1700" b="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sup>
                            </m:sSubSup>
                            <m:r>
                              <a:rPr lang="it-IT" sz="1700" i="1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Sup>
                              <m:sSubSupPr>
                                <m:ctrlPr>
                                  <a:rPr lang="it-IT" sz="170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it-IT" sz="170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𝑣</m:t>
                                </m:r>
                              </m:e>
                              <m:sub>
                                <m:r>
                                  <a:rPr lang="it-IT" sz="170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it-IT" sz="1700" i="1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sup>
                            </m:sSubSup>
                          </m:e>
                        </m:d>
                      </m:e>
                      <m:sup>
                        <m:r>
                          <a:rPr lang="it-IT" sz="17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r>
                  <a:rPr lang="it-IT" sz="1700" dirty="0">
                    <a:latin typeface="Georgia" panose="02040502050405020303" pitchFamily="18" charset="0"/>
                  </a:rPr>
                  <a:t>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sz="17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7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it-IT" sz="17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it-IT" sz="17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it-IT" sz="17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plcHide m:val="on"/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it-IT" sz="17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Sup>
                                <m:sSubSupPr>
                                  <m:ctrlPr>
                                    <a:rPr lang="it-IT" sz="17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it-IT" sz="17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it-IT" sz="17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it-IT" sz="17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sup>
                              </m:sSubSup>
                            </m:e>
                          </m:mr>
                          <m:mr>
                            <m:e>
                              <m:sSubSup>
                                <m:sSubSupPr>
                                  <m:ctrlPr>
                                    <a:rPr lang="it-IT" sz="17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it-IT" sz="17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it-IT" sz="17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it-IT" sz="17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sup>
                              </m:sSubSup>
                            </m:e>
                          </m:mr>
                        </m:m>
                      </m:e>
                    </m:d>
                    <m:r>
                      <a:rPr lang="it-IT" sz="1700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it-IT" sz="1700" dirty="0">
                    <a:latin typeface="Georgia" panose="02040502050405020303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it-IT" sz="17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it-IT" sz="1700" b="0" i="1" smtClean="0">
                        <a:latin typeface="Cambria Math" panose="02040503050406030204" pitchFamily="18" charset="0"/>
                      </a:rPr>
                      <m:t>=1,….9.</m:t>
                    </m:r>
                  </m:oMath>
                </a14:m>
                <a:endParaRPr lang="it-IT" sz="1700" b="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it-IT" sz="1700" b="1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it-IT" sz="1700" b="1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𝒑</m:t>
                        </m:r>
                      </m:e>
                      <m:sub>
                        <m:r>
                          <a:rPr lang="it-IT" sz="1700" b="1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  <m:sup>
                        <m:r>
                          <a:rPr lang="it-IT" sz="1700" b="1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it-IT" sz="1700" b="1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it-IT" sz="1700" b="1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𝒚</m:t>
                        </m:r>
                      </m:sup>
                    </m:sSubSup>
                  </m:oMath>
                </a14:m>
                <a:r>
                  <a:rPr lang="it-IT" sz="1700" dirty="0">
                    <a:latin typeface="Georgia" panose="02040502050405020303" pitchFamily="18" charset="0"/>
                  </a:rPr>
                  <a:t> </a:t>
                </a:r>
                <a:r>
                  <a:rPr lang="it-IT" sz="1600" dirty="0" err="1">
                    <a:latin typeface="Georgia" panose="02040502050405020303" pitchFamily="18" charset="0"/>
                  </a:rPr>
                  <a:t>represent</a:t>
                </a:r>
                <a:r>
                  <a:rPr lang="it-IT" sz="1600" dirty="0">
                    <a:latin typeface="Georgia" panose="02040502050405020303" pitchFamily="18" charset="0"/>
                  </a:rPr>
                  <a:t> the position of </a:t>
                </a:r>
                <a:r>
                  <a:rPr lang="it-IT" sz="1600" dirty="0" err="1">
                    <a:latin typeface="Georgia" panose="02040502050405020303" pitchFamily="18" charset="0"/>
                  </a:rPr>
                  <a:t>each</a:t>
                </a:r>
                <a:r>
                  <a:rPr lang="it-IT" sz="1600" dirty="0">
                    <a:latin typeface="Georgia" panose="02040502050405020303" pitchFamily="18" charset="0"/>
                  </a:rPr>
                  <a:t> mass on the </a:t>
                </a:r>
                <a:r>
                  <a:rPr lang="it-IT" sz="1600" dirty="0" err="1">
                    <a:latin typeface="Georgia" panose="02040502050405020303" pitchFamily="18" charset="0"/>
                  </a:rPr>
                  <a:t>cartesian</a:t>
                </a:r>
                <a:r>
                  <a:rPr lang="it-IT" sz="1600" dirty="0">
                    <a:latin typeface="Georgia" panose="02040502050405020303" pitchFamily="18" charset="0"/>
                  </a:rPr>
                  <a:t> </a:t>
                </a:r>
                <a:r>
                  <a:rPr lang="it-IT" sz="1600" dirty="0" err="1">
                    <a:latin typeface="Georgia" panose="02040502050405020303" pitchFamily="18" charset="0"/>
                  </a:rPr>
                  <a:t>plane</a:t>
                </a:r>
                <a:endParaRPr lang="it-IT" sz="1600" dirty="0">
                  <a:latin typeface="Georgia" panose="02040502050405020303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it-IT" sz="1700" b="1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it-IT" sz="1700" b="1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𝒗</m:t>
                        </m:r>
                      </m:e>
                      <m:sub>
                        <m:r>
                          <a:rPr lang="it-IT" sz="1700" b="1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  <m:sup>
                        <m:r>
                          <a:rPr lang="it-IT" sz="1700" b="1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it-IT" sz="1700" b="1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it-IT" sz="1700" b="1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𝒚</m:t>
                        </m:r>
                      </m:sup>
                    </m:sSubSup>
                  </m:oMath>
                </a14:m>
                <a:r>
                  <a:rPr lang="it-IT" sz="1700" dirty="0"/>
                  <a:t> </a:t>
                </a:r>
                <a:r>
                  <a:rPr lang="it-IT" sz="1700" dirty="0" err="1">
                    <a:latin typeface="Georgia" panose="02040502050405020303" pitchFamily="18" charset="0"/>
                  </a:rPr>
                  <a:t>is</a:t>
                </a:r>
                <a:r>
                  <a:rPr lang="it-IT" sz="1700" dirty="0">
                    <a:latin typeface="Georgia" panose="02040502050405020303" pitchFamily="18" charset="0"/>
                  </a:rPr>
                  <a:t> the </a:t>
                </a:r>
                <a:r>
                  <a:rPr lang="it-IT" sz="1600" dirty="0">
                    <a:latin typeface="Georgia" panose="02040502050405020303" pitchFamily="18" charset="0"/>
                  </a:rPr>
                  <a:t>derivative of the position, </a:t>
                </a:r>
                <a:r>
                  <a:rPr lang="it-IT" sz="1600" dirty="0" err="1">
                    <a:latin typeface="Georgia" panose="02040502050405020303" pitchFamily="18" charset="0"/>
                  </a:rPr>
                  <a:t>it</a:t>
                </a:r>
                <a:r>
                  <a:rPr lang="it-IT" sz="1600" dirty="0">
                    <a:latin typeface="Georgia" panose="02040502050405020303" pitchFamily="18" charset="0"/>
                  </a:rPr>
                  <a:t> shows the speed of </a:t>
                </a:r>
                <a:r>
                  <a:rPr lang="it-IT" sz="1600" dirty="0" err="1">
                    <a:latin typeface="Georgia" panose="02040502050405020303" pitchFamily="18" charset="0"/>
                  </a:rPr>
                  <a:t>each</a:t>
                </a:r>
                <a:r>
                  <a:rPr lang="it-IT" sz="1600" dirty="0">
                    <a:latin typeface="Georgia" panose="02040502050405020303" pitchFamily="18" charset="0"/>
                  </a:rPr>
                  <a:t> mass </a:t>
                </a:r>
              </a:p>
            </p:txBody>
          </p:sp>
        </mc:Choice>
        <mc:Fallback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21611" y="1429702"/>
                <a:ext cx="8914861" cy="4525963"/>
              </a:xfrm>
              <a:blipFill>
                <a:blip r:embed="rId2"/>
                <a:stretch>
                  <a:fillRect l="-47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CasellaDiTesto 5">
            <a:extLst>
              <a:ext uri="{FF2B5EF4-FFF2-40B4-BE49-F238E27FC236}">
                <a16:creationId xmlns:a16="http://schemas.microsoft.com/office/drawing/2014/main" id="{467A6B8C-65EF-3898-8DC7-BD8B28CF2E10}"/>
              </a:ext>
            </a:extLst>
          </p:cNvPr>
          <p:cNvSpPr txBox="1"/>
          <p:nvPr/>
        </p:nvSpPr>
        <p:spPr>
          <a:xfrm>
            <a:off x="288521" y="599768"/>
            <a:ext cx="2079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2"/>
                </a:solidFill>
              </a:rPr>
              <a:t>System</a:t>
            </a:r>
            <a:r>
              <a:rPr lang="it-IT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it-IT" dirty="0">
                <a:solidFill>
                  <a:schemeClr val="bg2"/>
                </a:solidFill>
              </a:rPr>
              <a:t>Model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E31204-E3B9-4957-0378-3FD3B7DD67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44F3219-A2F3-1F10-7670-27605DD11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D801DDE-1C4A-EF70-435F-68AAC672F9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72AC261B-52C9-EB0D-4FAD-8B8DF9C2C9FA}"/>
              </a:ext>
            </a:extLst>
          </p:cNvPr>
          <p:cNvSpPr txBox="1"/>
          <p:nvPr/>
        </p:nvSpPr>
        <p:spPr>
          <a:xfrm>
            <a:off x="288521" y="599768"/>
            <a:ext cx="70168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2"/>
                </a:solidFill>
              </a:rPr>
              <a:t>Discrete time with </a:t>
            </a:r>
            <a:r>
              <a:rPr lang="it-IT" dirty="0" err="1">
                <a:solidFill>
                  <a:schemeClr val="bg2"/>
                </a:solidFill>
              </a:rPr>
              <a:t>noise</a:t>
            </a:r>
            <a:r>
              <a:rPr lang="it-IT" dirty="0">
                <a:solidFill>
                  <a:schemeClr val="bg2"/>
                </a:solidFill>
              </a:rPr>
              <a:t> – </a:t>
            </a:r>
            <a:r>
              <a:rPr lang="it-IT" dirty="0" err="1">
                <a:solidFill>
                  <a:schemeClr val="bg2"/>
                </a:solidFill>
              </a:rPr>
              <a:t>Hinf</a:t>
            </a:r>
            <a:r>
              <a:rPr lang="it-IT" dirty="0">
                <a:solidFill>
                  <a:schemeClr val="bg2"/>
                </a:solidFill>
              </a:rPr>
              <a:t> control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62007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771A5E-EFB3-CBC5-06E3-E6329C3367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BEB1759-D886-BBAE-AC4E-2602E9C4F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9628B8B1-793B-9390-E055-E0A6774F5C66}"/>
              </a:ext>
            </a:extLst>
          </p:cNvPr>
          <p:cNvSpPr txBox="1"/>
          <p:nvPr/>
        </p:nvSpPr>
        <p:spPr>
          <a:xfrm>
            <a:off x="288521" y="599768"/>
            <a:ext cx="3339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bg2"/>
                </a:solidFill>
              </a:rPr>
              <a:t>Eigenvalues</a:t>
            </a:r>
            <a:r>
              <a:rPr lang="it-IT" dirty="0">
                <a:solidFill>
                  <a:schemeClr val="bg2"/>
                </a:solidFill>
              </a:rPr>
              <a:t> and </a:t>
            </a:r>
            <a:r>
              <a:rPr lang="it-IT" dirty="0" err="1">
                <a:solidFill>
                  <a:schemeClr val="bg2"/>
                </a:solidFill>
              </a:rPr>
              <a:t>Spectral</a:t>
            </a:r>
            <a:r>
              <a:rPr lang="it-IT" dirty="0">
                <a:solidFill>
                  <a:schemeClr val="bg2"/>
                </a:solidFill>
              </a:rPr>
              <a:t> </a:t>
            </a:r>
            <a:r>
              <a:rPr lang="it-IT" dirty="0" err="1">
                <a:solidFill>
                  <a:schemeClr val="bg2"/>
                </a:solidFill>
              </a:rPr>
              <a:t>abscissa</a:t>
            </a:r>
            <a:endParaRPr lang="en-GB" dirty="0">
              <a:solidFill>
                <a:schemeClr val="bg2"/>
              </a:solidFill>
            </a:endParaRPr>
          </a:p>
        </p:txBody>
      </p:sp>
      <p:sp>
        <p:nvSpPr>
          <p:cNvPr id="8" name="Segnaposto contenuto 7">
            <a:extLst>
              <a:ext uri="{FF2B5EF4-FFF2-40B4-BE49-F238E27FC236}">
                <a16:creationId xmlns:a16="http://schemas.microsoft.com/office/drawing/2014/main" id="{EA4813D5-9C44-6D4C-FD33-20C9E247D1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0044" y="1532710"/>
            <a:ext cx="1235783" cy="4769386"/>
          </a:xfrm>
        </p:spPr>
        <p:txBody>
          <a:bodyPr>
            <a:normAutofit fontScale="25000" lnSpcReduction="20000"/>
          </a:bodyPr>
          <a:lstStyle/>
          <a:p>
            <a:endParaRPr lang="nn-NO" dirty="0"/>
          </a:p>
          <a:p>
            <a:r>
              <a:rPr lang="nn-NO" sz="3100" dirty="0"/>
              <a:t>-0.2596 + 1.0588i</a:t>
            </a:r>
          </a:p>
          <a:p>
            <a:r>
              <a:rPr lang="nn-NO" sz="3100" dirty="0"/>
              <a:t>-0.2596 - 1.0588i</a:t>
            </a:r>
          </a:p>
          <a:p>
            <a:r>
              <a:rPr lang="nn-NO" sz="3100" dirty="0"/>
              <a:t>-0.2596 + 1.0588i</a:t>
            </a:r>
          </a:p>
          <a:p>
            <a:r>
              <a:rPr lang="nn-NO" sz="3100" dirty="0"/>
              <a:t>-0.2596 - 1.0588i</a:t>
            </a:r>
          </a:p>
          <a:p>
            <a:r>
              <a:rPr lang="nn-NO" sz="3100" dirty="0"/>
              <a:t>-0.1449 + 0.7041i</a:t>
            </a:r>
          </a:p>
          <a:p>
            <a:r>
              <a:rPr lang="nn-NO" sz="3100" dirty="0"/>
              <a:t>-0.1449 - 0.7041i</a:t>
            </a:r>
          </a:p>
          <a:p>
            <a:r>
              <a:rPr lang="nn-NO" sz="3100" dirty="0"/>
              <a:t>-0.2898 + 0.9033i</a:t>
            </a:r>
          </a:p>
          <a:p>
            <a:r>
              <a:rPr lang="nn-NO" sz="3100" dirty="0"/>
              <a:t>-0.2898 - 0.9033i</a:t>
            </a:r>
          </a:p>
          <a:p>
            <a:r>
              <a:rPr lang="nn-NO" sz="3100" dirty="0"/>
              <a:t>-0.2898 + 0.9033i</a:t>
            </a:r>
          </a:p>
          <a:p>
            <a:r>
              <a:rPr lang="nn-NO" sz="3100" dirty="0"/>
              <a:t>-0.2898 - 0.9033i</a:t>
            </a:r>
          </a:p>
          <a:p>
            <a:r>
              <a:rPr lang="nn-NO" sz="3100" dirty="0"/>
              <a:t>-0.1449 + 0.7041i</a:t>
            </a:r>
          </a:p>
          <a:p>
            <a:r>
              <a:rPr lang="nn-NO" sz="3100" dirty="0"/>
              <a:t>-0.1449 - 0.7041i</a:t>
            </a:r>
          </a:p>
          <a:p>
            <a:r>
              <a:rPr lang="nn-NO" sz="3100" dirty="0"/>
              <a:t>-0.1582 + 0.5280i</a:t>
            </a:r>
          </a:p>
          <a:p>
            <a:r>
              <a:rPr lang="nn-NO" sz="3100" dirty="0"/>
              <a:t>-0.1582 - 0.5280i</a:t>
            </a:r>
          </a:p>
          <a:p>
            <a:r>
              <a:rPr lang="nn-NO" sz="3100" dirty="0"/>
              <a:t>-0.1582 + 0.5280i</a:t>
            </a:r>
          </a:p>
          <a:p>
            <a:r>
              <a:rPr lang="nn-NO" sz="3100" dirty="0"/>
              <a:t>-0.1582 - 0.5280i</a:t>
            </a:r>
          </a:p>
          <a:p>
            <a:r>
              <a:rPr lang="nn-NO" sz="3100" dirty="0"/>
              <a:t>-0.1346 + 0.5072i</a:t>
            </a:r>
          </a:p>
          <a:p>
            <a:r>
              <a:rPr lang="nn-NO" sz="3100" dirty="0"/>
              <a:t>-0.1346 - 0.5072i</a:t>
            </a:r>
          </a:p>
          <a:p>
            <a:r>
              <a:rPr lang="nn-NO" sz="3100" dirty="0"/>
              <a:t>-0.1346 + 0.5072i</a:t>
            </a:r>
          </a:p>
          <a:p>
            <a:r>
              <a:rPr lang="nn-NO" sz="3100" dirty="0"/>
              <a:t>-0.1346 - 0.5072i</a:t>
            </a:r>
          </a:p>
          <a:p>
            <a:r>
              <a:rPr lang="nn-NO" sz="3100" dirty="0"/>
              <a:t>-0.1351 + 0.4072i</a:t>
            </a:r>
          </a:p>
          <a:p>
            <a:r>
              <a:rPr lang="nn-NO" sz="3100" dirty="0"/>
              <a:t>-0.1351 - 0.4072i</a:t>
            </a:r>
          </a:p>
          <a:p>
            <a:r>
              <a:rPr lang="nn-NO" sz="3100" dirty="0"/>
              <a:t>-0.1351 + 0.4072i</a:t>
            </a:r>
          </a:p>
          <a:p>
            <a:r>
              <a:rPr lang="nn-NO" sz="3100" dirty="0"/>
              <a:t>-0.1351 - 0.4072i</a:t>
            </a:r>
          </a:p>
          <a:p>
            <a:r>
              <a:rPr lang="nn-NO" sz="3100" dirty="0"/>
              <a:t>-0.0349 + 0.2993i</a:t>
            </a:r>
          </a:p>
          <a:p>
            <a:r>
              <a:rPr lang="nn-NO" sz="3100" dirty="0"/>
              <a:t>-0.0349 - 0.2993i</a:t>
            </a:r>
          </a:p>
          <a:p>
            <a:r>
              <a:rPr lang="nn-NO" sz="3100" dirty="0"/>
              <a:t>-0.0349 + 0.2993i</a:t>
            </a:r>
          </a:p>
          <a:p>
            <a:r>
              <a:rPr lang="nn-NO" sz="3100" dirty="0"/>
              <a:t>-0.0349 - 0.2993i</a:t>
            </a:r>
          </a:p>
          <a:p>
            <a:r>
              <a:rPr lang="nn-NO" sz="3100" dirty="0"/>
              <a:t>-0.0513 + 0.2685i</a:t>
            </a:r>
          </a:p>
          <a:p>
            <a:r>
              <a:rPr lang="nn-NO" sz="3100" dirty="0"/>
              <a:t>-0.0513 - 0.2685i</a:t>
            </a:r>
          </a:p>
          <a:p>
            <a:r>
              <a:rPr lang="nn-NO" sz="3100" dirty="0"/>
              <a:t>-0.0513 + 0.2685i</a:t>
            </a:r>
          </a:p>
          <a:p>
            <a:r>
              <a:rPr lang="nn-NO" sz="3100" dirty="0"/>
              <a:t>-0.0513 - 0.2685i</a:t>
            </a:r>
          </a:p>
          <a:p>
            <a:r>
              <a:rPr lang="nn-NO" sz="3100" dirty="0"/>
              <a:t>0.0000 + 0.0000i</a:t>
            </a:r>
          </a:p>
          <a:p>
            <a:r>
              <a:rPr lang="nn-NO" sz="3100" dirty="0"/>
              <a:t>0.0000 - 0.0000i</a:t>
            </a:r>
          </a:p>
          <a:p>
            <a:r>
              <a:rPr lang="nn-NO" sz="3100" dirty="0"/>
              <a:t>0.0000 + 0.0000i</a:t>
            </a:r>
          </a:p>
          <a:p>
            <a:r>
              <a:rPr lang="nn-NO" sz="3100" dirty="0"/>
              <a:t>0.0000 + 0.0000i</a:t>
            </a:r>
          </a:p>
          <a:p>
            <a:endParaRPr lang="nn-NO" dirty="0"/>
          </a:p>
          <a:p>
            <a:endParaRPr lang="en-GB" dirty="0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B88112D8-C8FA-9C80-6EE9-D99356139D2E}"/>
              </a:ext>
            </a:extLst>
          </p:cNvPr>
          <p:cNvSpPr txBox="1"/>
          <p:nvPr/>
        </p:nvSpPr>
        <p:spPr>
          <a:xfrm>
            <a:off x="7645291" y="1607346"/>
            <a:ext cx="110163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0.9689 + 0.1030i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0.9689 - 0.1030i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0.9689 + 0.1030i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0.9689 - 0.1030i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0.9832 + 0.0693i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0.9832 - 0.0693i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0.9675 + 0.0876i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0.9675 - 0.0876i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0.9675 + 0.0876i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0.9675 - 0.0876i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0.9832 + 0.0693i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0.9832 - 0.0693i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0.9829 + 0.0519i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0.9829 - 0.0519i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0.9829 + 0.0519i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0.9829 - 0.0519i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0.9854 + 0.0500i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0.9854 - 0.0500i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0.9854 + 0.0500i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0.9854 - 0.0500i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0.9858 + 0.0402i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0.9858 - 0.0402i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0.9858 + 0.0402i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0.9858 - 0.0402i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0.9961 + 0.0298i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0.9961 - 0.0298i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0.9961 + 0.0298i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0.9961 - 0.0298i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0.9945 + 0.0267i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0.9945 - 0.0267i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0.9945 + 0.0267i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0.9945 - 0.0267i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1.0000 + 0.0000i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1.0000 + 0.0000i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1.0000 + 0.0000i</a:t>
            </a:r>
          </a:p>
          <a:p>
            <a:r>
              <a:rPr lang="en-GB" sz="800" dirty="0">
                <a:latin typeface="Arial" panose="020B0604020202020204" pitchFamily="34" charset="0"/>
                <a:cs typeface="Arial" panose="020B0604020202020204" pitchFamily="34" charset="0"/>
              </a:rPr>
              <a:t>1.0000 + 0.0000i</a:t>
            </a:r>
          </a:p>
        </p:txBody>
      </p:sp>
      <p:sp>
        <p:nvSpPr>
          <p:cNvPr id="16" name="Rettangolo 15">
            <a:extLst>
              <a:ext uri="{FF2B5EF4-FFF2-40B4-BE49-F238E27FC236}">
                <a16:creationId xmlns:a16="http://schemas.microsoft.com/office/drawing/2014/main" id="{121DC0B7-659F-BC30-D606-9796346841B7}"/>
              </a:ext>
            </a:extLst>
          </p:cNvPr>
          <p:cNvSpPr/>
          <p:nvPr/>
        </p:nvSpPr>
        <p:spPr>
          <a:xfrm>
            <a:off x="6087291" y="5547360"/>
            <a:ext cx="2569029" cy="505097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7AA8E73E-57AA-DF00-CC16-E3BC9926CA05}"/>
              </a:ext>
            </a:extLst>
          </p:cNvPr>
          <p:cNvSpPr txBox="1"/>
          <p:nvPr/>
        </p:nvSpPr>
        <p:spPr>
          <a:xfrm>
            <a:off x="5863879" y="1290266"/>
            <a:ext cx="1854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Continous</a:t>
            </a:r>
            <a:r>
              <a:rPr lang="it-IT" dirty="0"/>
              <a:t> time</a:t>
            </a:r>
            <a:endParaRPr lang="en-GB" dirty="0"/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55916873-A6E1-ACE6-1407-504AF045585C}"/>
              </a:ext>
            </a:extLst>
          </p:cNvPr>
          <p:cNvSpPr txBox="1"/>
          <p:nvPr/>
        </p:nvSpPr>
        <p:spPr>
          <a:xfrm>
            <a:off x="7445827" y="1298043"/>
            <a:ext cx="1854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Discrete time</a:t>
            </a:r>
            <a:endParaRPr lang="en-GB" dirty="0"/>
          </a:p>
        </p:txBody>
      </p:sp>
      <p:cxnSp>
        <p:nvCxnSpPr>
          <p:cNvPr id="20" name="Connettore diritto 19">
            <a:extLst>
              <a:ext uri="{FF2B5EF4-FFF2-40B4-BE49-F238E27FC236}">
                <a16:creationId xmlns:a16="http://schemas.microsoft.com/office/drawing/2014/main" id="{DF536CCA-08C2-38B2-6340-285BED935B68}"/>
              </a:ext>
            </a:extLst>
          </p:cNvPr>
          <p:cNvCxnSpPr/>
          <p:nvPr/>
        </p:nvCxnSpPr>
        <p:spPr>
          <a:xfrm>
            <a:off x="7445827" y="1298043"/>
            <a:ext cx="0" cy="469345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DF95A829-CE8F-6E86-419D-CFE0E7B225CB}"/>
              </a:ext>
            </a:extLst>
          </p:cNvPr>
          <p:cNvSpPr txBox="1"/>
          <p:nvPr/>
        </p:nvSpPr>
        <p:spPr>
          <a:xfrm>
            <a:off x="1511446" y="5639582"/>
            <a:ext cx="30605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Georgia" panose="02040502050405020303" pitchFamily="18" charset="0"/>
              </a:rPr>
              <a:t>Simply </a:t>
            </a:r>
            <a:r>
              <a:rPr lang="it-IT" dirty="0" err="1">
                <a:latin typeface="Georgia" panose="02040502050405020303" pitchFamily="18" charset="0"/>
              </a:rPr>
              <a:t>stable</a:t>
            </a:r>
            <a:r>
              <a:rPr lang="it-IT" dirty="0">
                <a:latin typeface="Georgia" panose="02040502050405020303" pitchFamily="18" charset="0"/>
              </a:rPr>
              <a:t> </a:t>
            </a:r>
            <a:r>
              <a:rPr lang="it-IT" dirty="0" err="1">
                <a:latin typeface="Georgia" panose="02040502050405020303" pitchFamily="18" charset="0"/>
              </a:rPr>
              <a:t>eigenvalues</a:t>
            </a:r>
            <a:endParaRPr lang="en-GB" dirty="0">
              <a:latin typeface="Georgia" panose="02040502050405020303" pitchFamily="18" charset="0"/>
            </a:endParaRPr>
          </a:p>
        </p:txBody>
      </p:sp>
      <p:cxnSp>
        <p:nvCxnSpPr>
          <p:cNvPr id="23" name="Connettore 2 22">
            <a:extLst>
              <a:ext uri="{FF2B5EF4-FFF2-40B4-BE49-F238E27FC236}">
                <a16:creationId xmlns:a16="http://schemas.microsoft.com/office/drawing/2014/main" id="{8D919E54-2C3F-F448-7546-D4F069B3F4F1}"/>
              </a:ext>
            </a:extLst>
          </p:cNvPr>
          <p:cNvCxnSpPr>
            <a:cxnSpLocks/>
          </p:cNvCxnSpPr>
          <p:nvPr/>
        </p:nvCxnSpPr>
        <p:spPr>
          <a:xfrm>
            <a:off x="4450080" y="5799908"/>
            <a:ext cx="148782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9283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542310-6C60-F5F9-EB64-B9C2C2554A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7109B4B-A1F9-D736-04BB-0E4E0C8E97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1A82779-DDBC-DCC4-01D2-6E1676E2A2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AF143837-9DED-4CC3-FE79-1FD6454469CC}"/>
              </a:ext>
            </a:extLst>
          </p:cNvPr>
          <p:cNvSpPr txBox="1"/>
          <p:nvPr/>
        </p:nvSpPr>
        <p:spPr>
          <a:xfrm>
            <a:off x="288521" y="599768"/>
            <a:ext cx="2079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bg2"/>
                </a:solidFill>
              </a:rPr>
              <a:t>Structure</a:t>
            </a:r>
            <a:r>
              <a:rPr lang="it-IT" dirty="0">
                <a:solidFill>
                  <a:schemeClr val="bg2"/>
                </a:solidFill>
              </a:rPr>
              <a:t> </a:t>
            </a:r>
            <a:r>
              <a:rPr lang="it-IT" dirty="0" err="1">
                <a:solidFill>
                  <a:schemeClr val="bg2"/>
                </a:solidFill>
              </a:rPr>
              <a:t>contraints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11271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F79BBB-4C4F-5D07-684B-4292AF69C4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3172F9B-F289-CC30-AE30-46B19C4F3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611BE6F-2497-F3B5-3F3E-55B470CD0F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002222DF-0799-2F05-F5B2-3B954F41F534}"/>
              </a:ext>
            </a:extLst>
          </p:cNvPr>
          <p:cNvSpPr txBox="1"/>
          <p:nvPr/>
        </p:nvSpPr>
        <p:spPr>
          <a:xfrm>
            <a:off x="288521" y="599768"/>
            <a:ext cx="2079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bg2"/>
                </a:solidFill>
              </a:rPr>
              <a:t>Continous</a:t>
            </a:r>
            <a:r>
              <a:rPr lang="it-IT" dirty="0">
                <a:solidFill>
                  <a:schemeClr val="bg2"/>
                </a:solidFill>
              </a:rPr>
              <a:t> time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90740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9D06FE-6079-F444-5F1D-F940D4E8AE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430829D-2ABB-C2CA-94DE-3B474C88D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5ACB13D-59F1-8D59-4D6D-56953A268D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94845FF8-1C7C-A297-13D6-88F842CCC686}"/>
              </a:ext>
            </a:extLst>
          </p:cNvPr>
          <p:cNvSpPr txBox="1"/>
          <p:nvPr/>
        </p:nvSpPr>
        <p:spPr>
          <a:xfrm>
            <a:off x="288520" y="599768"/>
            <a:ext cx="5640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bg2"/>
                </a:solidFill>
              </a:rPr>
              <a:t>Continuos</a:t>
            </a:r>
            <a:r>
              <a:rPr lang="it-IT" dirty="0">
                <a:solidFill>
                  <a:schemeClr val="bg2"/>
                </a:solidFill>
              </a:rPr>
              <a:t> time – </a:t>
            </a:r>
            <a:r>
              <a:rPr lang="it-IT" dirty="0" err="1">
                <a:solidFill>
                  <a:schemeClr val="bg2"/>
                </a:solidFill>
              </a:rPr>
              <a:t>Spectral</a:t>
            </a:r>
            <a:r>
              <a:rPr lang="it-IT" dirty="0">
                <a:solidFill>
                  <a:schemeClr val="bg2"/>
                </a:solidFill>
              </a:rPr>
              <a:t> </a:t>
            </a:r>
            <a:r>
              <a:rPr lang="it-IT" dirty="0" err="1">
                <a:solidFill>
                  <a:schemeClr val="bg2"/>
                </a:solidFill>
              </a:rPr>
              <a:t>abscissa</a:t>
            </a:r>
            <a:r>
              <a:rPr lang="it-IT" dirty="0">
                <a:solidFill>
                  <a:schemeClr val="bg2"/>
                </a:solidFill>
              </a:rPr>
              <a:t> </a:t>
            </a:r>
            <a:r>
              <a:rPr lang="it-IT" dirty="0" err="1">
                <a:solidFill>
                  <a:schemeClr val="bg2"/>
                </a:solidFill>
              </a:rPr>
              <a:t>limitation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96089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13011A-733F-9657-D684-C5749CAC49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0B90B77-16F7-56AD-D817-7514BEEA2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B2EBBE0-CAC6-DC13-B1D9-9C311D5618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7772661A-7148-3D31-B1D2-E9E63D4370D5}"/>
              </a:ext>
            </a:extLst>
          </p:cNvPr>
          <p:cNvSpPr txBox="1"/>
          <p:nvPr/>
        </p:nvSpPr>
        <p:spPr>
          <a:xfrm>
            <a:off x="288521" y="599768"/>
            <a:ext cx="3605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bg2"/>
                </a:solidFill>
              </a:rPr>
              <a:t>Continuous</a:t>
            </a:r>
            <a:r>
              <a:rPr lang="it-IT" dirty="0">
                <a:solidFill>
                  <a:schemeClr val="bg2"/>
                </a:solidFill>
              </a:rPr>
              <a:t> time – </a:t>
            </a:r>
            <a:r>
              <a:rPr lang="it-IT" dirty="0" err="1">
                <a:solidFill>
                  <a:schemeClr val="bg2"/>
                </a:solidFill>
              </a:rPr>
              <a:t>Angular</a:t>
            </a:r>
            <a:r>
              <a:rPr lang="it-IT" dirty="0">
                <a:solidFill>
                  <a:schemeClr val="bg2"/>
                </a:solidFill>
              </a:rPr>
              <a:t> </a:t>
            </a:r>
            <a:r>
              <a:rPr lang="it-IT" dirty="0" err="1">
                <a:solidFill>
                  <a:schemeClr val="bg2"/>
                </a:solidFill>
              </a:rPr>
              <a:t>region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02575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3AF27C-0079-05EE-BCB8-9894EDB815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AF3DDEA-DE46-C847-E4BF-BDAF8A85B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343AB52-F28F-C140-5180-A5883A57C5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89B02DDB-75B5-6FF3-E82E-4B1B47C1FF13}"/>
              </a:ext>
            </a:extLst>
          </p:cNvPr>
          <p:cNvSpPr txBox="1"/>
          <p:nvPr/>
        </p:nvSpPr>
        <p:spPr>
          <a:xfrm>
            <a:off x="288521" y="599768"/>
            <a:ext cx="51782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bg2"/>
                </a:solidFill>
              </a:rPr>
              <a:t>Continuous</a:t>
            </a:r>
            <a:r>
              <a:rPr lang="it-IT" dirty="0">
                <a:solidFill>
                  <a:schemeClr val="bg2"/>
                </a:solidFill>
              </a:rPr>
              <a:t> time – Control </a:t>
            </a:r>
            <a:r>
              <a:rPr lang="it-IT" dirty="0" err="1">
                <a:solidFill>
                  <a:schemeClr val="bg2"/>
                </a:solidFill>
              </a:rPr>
              <a:t>effort</a:t>
            </a:r>
            <a:r>
              <a:rPr lang="it-IT" dirty="0">
                <a:solidFill>
                  <a:schemeClr val="bg2"/>
                </a:solidFill>
              </a:rPr>
              <a:t> </a:t>
            </a:r>
            <a:r>
              <a:rPr lang="it-IT" dirty="0" err="1">
                <a:solidFill>
                  <a:schemeClr val="bg2"/>
                </a:solidFill>
              </a:rPr>
              <a:t>limitation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63252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B6D7A3-D256-E19B-BE93-93F71E9B6F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6B9AB43-52EF-BCE4-AB6B-BBDFCA0AD3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Network Control: Project 22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28F62FE-0839-FF78-85CF-722AD29191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6627B442-36EF-9AE7-254D-BD626EA86C1E}"/>
              </a:ext>
            </a:extLst>
          </p:cNvPr>
          <p:cNvSpPr txBox="1"/>
          <p:nvPr/>
        </p:nvSpPr>
        <p:spPr>
          <a:xfrm>
            <a:off x="288521" y="599768"/>
            <a:ext cx="44702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bg2"/>
                </a:solidFill>
              </a:rPr>
              <a:t>Continuous</a:t>
            </a:r>
            <a:r>
              <a:rPr lang="it-IT" dirty="0">
                <a:solidFill>
                  <a:schemeClr val="bg2"/>
                </a:solidFill>
              </a:rPr>
              <a:t> time – Best mix of </a:t>
            </a:r>
            <a:r>
              <a:rPr lang="it-IT" dirty="0" err="1">
                <a:solidFill>
                  <a:schemeClr val="bg2"/>
                </a:solidFill>
              </a:rPr>
              <a:t>contraints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8584979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228</TotalTime>
  <Words>537</Words>
  <Application>Microsoft Office PowerPoint</Application>
  <PresentationFormat>Presentazione su schermo (4:3)</PresentationFormat>
  <Paragraphs>130</Paragraphs>
  <Slides>20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20</vt:i4>
      </vt:variant>
    </vt:vector>
  </HeadingPairs>
  <TitlesOfParts>
    <vt:vector size="26" baseType="lpstr">
      <vt:lpstr>Aptos</vt:lpstr>
      <vt:lpstr>Arial</vt:lpstr>
      <vt:lpstr>Cambria Math</vt:lpstr>
      <vt:lpstr>Georgia</vt:lpstr>
      <vt:lpstr>Wingdings</vt:lpstr>
      <vt:lpstr>POLI</vt:lpstr>
      <vt:lpstr>Titolo presentazione sottotitolo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  <vt:lpstr>Network Control: Project 22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Mattia Brambilla</dc:creator>
  <cp:lastModifiedBy>Alfio Locatelli</cp:lastModifiedBy>
  <cp:revision>27</cp:revision>
  <dcterms:created xsi:type="dcterms:W3CDTF">2015-05-26T12:27:57Z</dcterms:created>
  <dcterms:modified xsi:type="dcterms:W3CDTF">2025-02-01T01:25:57Z</dcterms:modified>
</cp:coreProperties>
</file>